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75" r:id="rId3"/>
    <p:sldId id="272" r:id="rId4"/>
    <p:sldId id="274" r:id="rId5"/>
    <p:sldId id="276" r:id="rId6"/>
    <p:sldId id="273" r:id="rId7"/>
    <p:sldId id="258" r:id="rId8"/>
    <p:sldId id="324" r:id="rId9"/>
    <p:sldId id="336" r:id="rId10"/>
    <p:sldId id="337" r:id="rId11"/>
    <p:sldId id="338" r:id="rId12"/>
    <p:sldId id="339" r:id="rId13"/>
    <p:sldId id="350" r:id="rId14"/>
    <p:sldId id="343" r:id="rId15"/>
    <p:sldId id="344" r:id="rId16"/>
    <p:sldId id="345" r:id="rId17"/>
    <p:sldId id="346" r:id="rId18"/>
    <p:sldId id="351" r:id="rId19"/>
    <p:sldId id="347" r:id="rId20"/>
    <p:sldId id="348" r:id="rId21"/>
    <p:sldId id="349" r:id="rId22"/>
    <p:sldId id="352" r:id="rId23"/>
    <p:sldId id="353" r:id="rId24"/>
    <p:sldId id="354" r:id="rId25"/>
    <p:sldId id="355" r:id="rId26"/>
    <p:sldId id="356" r:id="rId27"/>
    <p:sldId id="340" r:id="rId28"/>
    <p:sldId id="342" r:id="rId29"/>
    <p:sldId id="360" r:id="rId30"/>
    <p:sldId id="359" r:id="rId31"/>
    <p:sldId id="361" r:id="rId32"/>
    <p:sldId id="34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70" r:id="rId41"/>
    <p:sldId id="371" r:id="rId42"/>
    <p:sldId id="372" r:id="rId43"/>
    <p:sldId id="369" r:id="rId44"/>
    <p:sldId id="373" r:id="rId45"/>
    <p:sldId id="374" r:id="rId46"/>
    <p:sldId id="375" r:id="rId47"/>
    <p:sldId id="376" r:id="rId48"/>
    <p:sldId id="378" r:id="rId49"/>
    <p:sldId id="377" r:id="rId50"/>
    <p:sldId id="379" r:id="rId51"/>
    <p:sldId id="380" r:id="rId52"/>
    <p:sldId id="381" r:id="rId53"/>
    <p:sldId id="382" r:id="rId54"/>
    <p:sldId id="383" r:id="rId55"/>
    <p:sldId id="384" r:id="rId56"/>
    <p:sldId id="385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DA31F3-AD8B-4C2A-A81A-04785F9ADF72}">
          <p14:sldIdLst>
            <p14:sldId id="256"/>
            <p14:sldId id="275"/>
            <p14:sldId id="272"/>
            <p14:sldId id="274"/>
            <p14:sldId id="276"/>
            <p14:sldId id="273"/>
            <p14:sldId id="258"/>
            <p14:sldId id="324"/>
            <p14:sldId id="336"/>
            <p14:sldId id="337"/>
            <p14:sldId id="338"/>
            <p14:sldId id="339"/>
            <p14:sldId id="350"/>
            <p14:sldId id="343"/>
            <p14:sldId id="344"/>
            <p14:sldId id="345"/>
            <p14:sldId id="346"/>
            <p14:sldId id="351"/>
            <p14:sldId id="347"/>
            <p14:sldId id="348"/>
            <p14:sldId id="349"/>
            <p14:sldId id="352"/>
            <p14:sldId id="353"/>
            <p14:sldId id="354"/>
            <p14:sldId id="355"/>
            <p14:sldId id="356"/>
            <p14:sldId id="340"/>
            <p14:sldId id="342"/>
            <p14:sldId id="360"/>
            <p14:sldId id="359"/>
            <p14:sldId id="361"/>
            <p14:sldId id="341"/>
            <p14:sldId id="362"/>
            <p14:sldId id="363"/>
            <p14:sldId id="364"/>
            <p14:sldId id="365"/>
            <p14:sldId id="366"/>
            <p14:sldId id="367"/>
            <p14:sldId id="368"/>
            <p14:sldId id="370"/>
            <p14:sldId id="371"/>
            <p14:sldId id="372"/>
            <p14:sldId id="369"/>
            <p14:sldId id="373"/>
            <p14:sldId id="374"/>
            <p14:sldId id="375"/>
            <p14:sldId id="376"/>
            <p14:sldId id="378"/>
            <p14:sldId id="377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BFE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5" autoAdjust="0"/>
    <p:restoredTop sz="88816" autoAdjust="0"/>
  </p:normalViewPr>
  <p:slideViewPr>
    <p:cSldViewPr snapToGrid="0">
      <p:cViewPr varScale="1">
        <p:scale>
          <a:sx n="59" d="100"/>
          <a:sy n="59" d="100"/>
        </p:scale>
        <p:origin x="10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B620EA-F5C8-4A80-9119-B891D389AE17}" type="datetimeFigureOut">
              <a:rPr lang="ko-KR" altLang="en-US" smtClean="0"/>
              <a:pPr/>
              <a:t>2022-05-25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F7046EC-C15E-4629-B50B-A961BC5E88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6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582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779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971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953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534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736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522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824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637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107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9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183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269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71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80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028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726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https://www.photonengine.com/ko-KR/PUN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https://doc.photonengine.com/en-us/realtime/current/getting-started/quick-start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https://namu.wiki/w/%EC%84%9C%EB%B2%84%EB%A6%AC%EC%8A%A4%20%EC%95%84%ED%82%A4%ED%85%8D%EC%B2%98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https://blog.ncsoft.com/platform-center-03-20210224/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778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https://www.photonengine.com/ko-KR/PUN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https://doc.photonengine.com/en-us/realtime/current/getting-started/quick-start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198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640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84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870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726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669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813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586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290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605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091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0027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97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86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328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8290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724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07007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859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6278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6609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2768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4229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980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603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114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708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0189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670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2475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478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10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212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481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0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2021.03.02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/>
              <a:t>객체지향프로그래밍 심화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</a:lstStyle>
          <a:p>
            <a:pPr lvl="1"/>
            <a:r>
              <a:rPr lang="ko-KR" altLang="en-US" dirty="0"/>
              <a:t>오리엔테이션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58177-76DB-4236-8856-D725D82B8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5/25/2022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44623-3D84-4C9C-BD16-A5A737684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381-B2E7-4375-BE36-F281E5CC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60273-9724-4240-BB30-AC21C4BA7238}"/>
              </a:ext>
            </a:extLst>
          </p:cNvPr>
          <p:cNvSpPr/>
          <p:nvPr userDrawn="1"/>
        </p:nvSpPr>
        <p:spPr>
          <a:xfrm>
            <a:off x="754359" y="3076183"/>
            <a:ext cx="10707327" cy="1505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75B9-69E2-4042-A2F3-FFC0A54C6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0" y="607115"/>
            <a:ext cx="1131826" cy="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299" y="211908"/>
            <a:ext cx="11812155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335A1-90B7-4F50-B216-0576D6335DE9}"/>
              </a:ext>
            </a:extLst>
          </p:cNvPr>
          <p:cNvSpPr/>
          <p:nvPr userDrawn="1"/>
        </p:nvSpPr>
        <p:spPr>
          <a:xfrm>
            <a:off x="0" y="658057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A2EAF9DD-0D53-49DC-A84F-6E19D72F9223}"/>
              </a:ext>
            </a:extLst>
          </p:cNvPr>
          <p:cNvSpPr txBox="1">
            <a:spLocks/>
          </p:cNvSpPr>
          <p:nvPr userDrawn="1"/>
        </p:nvSpPr>
        <p:spPr>
          <a:xfrm>
            <a:off x="42069" y="653811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C4E1F17A-3C2C-4CC5-A512-635D8789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5/25/2022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C221DA7-11E4-478E-ADBD-668550B0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3CD9615-5D02-443B-9D45-DB33B4CD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642BA-1F7E-40FE-8953-53AA275611A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868938AB-189A-401D-8819-295677A11AC2}"/>
              </a:ext>
            </a:extLst>
          </p:cNvPr>
          <p:cNvSpPr txBox="1">
            <a:spLocks/>
          </p:cNvSpPr>
          <p:nvPr userDrawn="1"/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E52E4-4E58-4436-B072-E61B6F2B610E}" type="datetimeFigureOut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5/25/2022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C75FC28-B8C4-4F83-8713-A87A747706D9}"/>
              </a:ext>
            </a:extLst>
          </p:cNvPr>
          <p:cNvSpPr txBox="1">
            <a:spLocks/>
          </p:cNvSpPr>
          <p:nvPr userDrawn="1"/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나눔고딕" panose="020D0604000000000000" pitchFamily="50" charset="-127"/>
              </a:rPr>
              <a:t>ck.ac.kr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DB763F1-8DEF-412F-BBB9-42E9E3C14344}"/>
              </a:ext>
            </a:extLst>
          </p:cNvPr>
          <p:cNvSpPr txBox="1">
            <a:spLocks/>
          </p:cNvSpPr>
          <p:nvPr userDrawn="1"/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333034-80D4-4AC0-A983-A9E485EA5F90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21711-E91A-4692-80AB-D0BAC6B6E9C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291F8502-0BE6-4828-8C8F-D1103A9CF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5/25/2022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55EF8E73-FEB1-4D8B-BA0F-658DCA9101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9DF27A7C-CF39-4C6D-B7CA-E795D64897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3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AB6CBC-D2B4-4CEC-8531-11B82FD9DA98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F5ABE6-4944-44EA-9FE9-B4C6F3B38838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날짜 개체 틀 3">
              <a:extLst>
                <a:ext uri="{FF2B5EF4-FFF2-40B4-BE49-F238E27FC236}">
                  <a16:creationId xmlns:a16="http://schemas.microsoft.com/office/drawing/2014/main" id="{34642553-CBBD-4E32-84B0-3318D42E4F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5/25/2022</a:t>
              </a:fld>
              <a:endParaRPr lang="en-US" dirty="0"/>
            </a:p>
          </p:txBody>
        </p:sp>
        <p:sp>
          <p:nvSpPr>
            <p:cNvPr id="13" name="바닥글 개체 틀 4">
              <a:extLst>
                <a:ext uri="{FF2B5EF4-FFF2-40B4-BE49-F238E27FC236}">
                  <a16:creationId xmlns:a16="http://schemas.microsoft.com/office/drawing/2014/main" id="{BDF05623-084B-4EC3-87BF-2846BFBB5E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4" name="슬라이드 번호 개체 틀 5">
              <a:extLst>
                <a:ext uri="{FF2B5EF4-FFF2-40B4-BE49-F238E27FC236}">
                  <a16:creationId xmlns:a16="http://schemas.microsoft.com/office/drawing/2014/main" id="{213CABE1-7763-4005-9306-833CF55507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523FC1-3153-497C-AD79-463AC05B854F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96E57-F686-470B-AAF0-75591C95179A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1486389C-119D-4492-9BC4-12641A0E04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5/25/2022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300A4B7-2F94-4C8D-9CB1-DA2BC39624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A271D037-A18F-4FC9-9DE0-DB1E24E4C9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A8B27-8323-4224-B3CA-A98A41BC223B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D96104-19FF-4802-B909-27AE3F76BE0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0D35BC11-C1D4-4B10-9BF4-5111025E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5/25/2022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55E13E3-EC16-4490-BE41-C60A0D37A0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80A046E3-3E71-4AE1-8D1C-4444C6C854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Title1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Title2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Title3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Title4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Title5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Title1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Title2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Title3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Title4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Title5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Related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Implementation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5/25/2022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5/25/2022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5/25/2022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7530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fe.naver.com/chungkanggam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6939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k.ac.kr/archives/182863" TargetMode="External"/><Relationship Id="rId4" Type="http://schemas.openxmlformats.org/officeDocument/2006/relationships/hyperlink" Target="https://www.ck.ac.kr/archives/181956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BD6F2-A1F8-4C24-9949-0C7D456C05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577" y="4271984"/>
            <a:ext cx="5278453" cy="568958"/>
          </a:xfrm>
        </p:spPr>
        <p:txBody>
          <a:bodyPr/>
          <a:lstStyle/>
          <a:p>
            <a:pPr algn="r"/>
            <a:r>
              <a:rPr lang="ko-KR" altLang="en-US" b="1" dirty="0"/>
              <a:t>청강문화산업대학교 게임콘텐츠스쿨</a:t>
            </a:r>
            <a:endParaRPr lang="en-US" altLang="ko-KR" b="1" dirty="0"/>
          </a:p>
          <a:p>
            <a:pPr algn="ctr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00" y="2214000"/>
            <a:ext cx="7247876" cy="782188"/>
          </a:xfrm>
        </p:spPr>
        <p:txBody>
          <a:bodyPr/>
          <a:lstStyle/>
          <a:p>
            <a:r>
              <a:rPr lang="ko-KR" altLang="en-US" sz="4400" dirty="0" err="1"/>
              <a:t>게임엔진프로그래밍응용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00" y="3429000"/>
            <a:ext cx="4557319" cy="4434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협동 게임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C1C178AF-325A-4B49-92AA-BE4DFBC2A84B}"/>
              </a:ext>
            </a:extLst>
          </p:cNvPr>
          <p:cNvSpPr txBox="1">
            <a:spLocks/>
          </p:cNvSpPr>
          <p:nvPr/>
        </p:nvSpPr>
        <p:spPr>
          <a:xfrm>
            <a:off x="5988424" y="4840942"/>
            <a:ext cx="5493606" cy="56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반 경 진</a:t>
            </a: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게임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33F6BB-8C0D-F5C0-755C-00B28E70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85" y="2130936"/>
            <a:ext cx="4629796" cy="3258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08AB51-C81E-ABA0-606F-1ABC60DB9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96" y="2397674"/>
            <a:ext cx="4667901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9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게임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C7BC7E-6248-F73A-4C51-5DD333DBC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41" y="2216673"/>
            <a:ext cx="4629796" cy="3086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4F145C-9FA7-5E4B-2679-54B4642C0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4702"/>
            <a:ext cx="5370151" cy="22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7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152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3CA6F-D157-CDB6-C98B-2E0AB131D0D1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Warrors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of the Net(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https://www.warriorsofthe.net/)</a:t>
            </a:r>
          </a:p>
        </p:txBody>
      </p:sp>
      <p:pic>
        <p:nvPicPr>
          <p:cNvPr id="3" name="Warriors of the Net HD (KOREAN)  패킷의 여행">
            <a:hlinkClick r:id="" action="ppaction://media"/>
            <a:extLst>
              <a:ext uri="{FF2B5EF4-FFF2-40B4-BE49-F238E27FC236}">
                <a16:creationId xmlns:a16="http://schemas.microsoft.com/office/drawing/2014/main" id="{B5EF66DD-3150-4F88-A59E-C84DF65467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3639" y="1841840"/>
            <a:ext cx="6023847" cy="451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4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24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750EA2-2F21-7274-51B1-7E4C3E77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45" y="1100770"/>
            <a:ext cx="5872790" cy="4656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E02CCF-B072-819E-1C3B-A5E53ECA3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57" y="5994865"/>
            <a:ext cx="4763165" cy="381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DDE465-12F5-49E2-7EB0-3A32421ACC68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09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344484-5BD1-27B8-5CDD-404830F9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171" y="1043098"/>
            <a:ext cx="5671657" cy="45695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0AE723-8520-C81C-46F7-63F764EFD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955" y="5612621"/>
            <a:ext cx="351521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4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0A8A26-A0F0-7244-2D61-E203203C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67" y="1411700"/>
            <a:ext cx="6432265" cy="493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3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FE5F8-6059-4D73-1DCA-4926C870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70" y="1947134"/>
            <a:ext cx="7836859" cy="393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41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2EB53-CE56-C8A8-14D3-4FE1F6AD4F0D}"/>
              </a:ext>
            </a:extLst>
          </p:cNvPr>
          <p:cNvSpPr txBox="1"/>
          <p:nvPr/>
        </p:nvSpPr>
        <p:spPr>
          <a:xfrm>
            <a:off x="241300" y="1131185"/>
            <a:ext cx="60993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서버의 종류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전용 서버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(Dedicated Server)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리슨 서버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(Listen Server)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 to P (Peer-to-Peer)</a:t>
            </a:r>
          </a:p>
        </p:txBody>
      </p:sp>
    </p:spTree>
    <p:extLst>
      <p:ext uri="{BB962C8B-B14F-4D97-AF65-F5344CB8AC3E}">
        <p14:creationId xmlns:p14="http://schemas.microsoft.com/office/powerpoint/2010/main" val="143281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EDEE37-552F-2997-E509-FF624F47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900" y="1307107"/>
            <a:ext cx="6504100" cy="488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42EB53-CE56-C8A8-14D3-4FE1F6AD4F0D}"/>
              </a:ext>
            </a:extLst>
          </p:cNvPr>
          <p:cNvSpPr txBox="1"/>
          <p:nvPr/>
        </p:nvSpPr>
        <p:spPr>
          <a:xfrm>
            <a:off x="241300" y="1131185"/>
            <a:ext cx="571737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전용 서버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(Dedicated 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자원인 온전히 네트워크 서비스를 유지하는 데 사용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서버가 플레이어로서 게임에 직접 참가하지 않는다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고성능 고비용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33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A17F13-C93D-9682-82A3-05CB35C6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53" y="1800050"/>
            <a:ext cx="7449845" cy="4448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CB61D2-B630-6A6F-D973-F154068F512F}"/>
              </a:ext>
            </a:extLst>
          </p:cNvPr>
          <p:cNvSpPr txBox="1"/>
          <p:nvPr/>
        </p:nvSpPr>
        <p:spPr>
          <a:xfrm>
            <a:off x="241300" y="1131185"/>
            <a:ext cx="470248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리슨 서버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(Listen 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중 하나가 서버 역할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리슨 서버가 플레이어로서 게임에 직접 참가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적은 유지비용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리슨 서버에 따라 네트워크 품질 차이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호스트에 연산 부담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호스트 종료 시 새로운 호스트 선정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579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7D78DF-57C2-56E7-E309-3D83A7BF8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37" y="1620106"/>
            <a:ext cx="6259812" cy="4800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1F411-6034-07A0-D033-5326215BECD8}"/>
              </a:ext>
            </a:extLst>
          </p:cNvPr>
          <p:cNvSpPr txBox="1"/>
          <p:nvPr/>
        </p:nvSpPr>
        <p:spPr>
          <a:xfrm>
            <a:off x="241300" y="1131185"/>
            <a:ext cx="5626937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 to P (Peer-to-Peer)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클라이언트들 모두가 호스트 역할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호스트가 없기 때문에 클라이언트가 각자 자신의 월드에 자신의 담당 연산을 실행하고 전파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적은 유지비용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참가자가 증가할 수록 반응속도가 느려짐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수치 변조에 취약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97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1F411-6034-07A0-D033-5326215BECD8}"/>
              </a:ext>
            </a:extLst>
          </p:cNvPr>
          <p:cNvSpPr txBox="1"/>
          <p:nvPr/>
        </p:nvSpPr>
        <p:spPr>
          <a:xfrm>
            <a:off x="241300" y="1131185"/>
            <a:ext cx="69030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전용 서버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(Dedicated Server) +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리슨 서버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(Listen Server)</a:t>
            </a:r>
          </a:p>
          <a:p>
            <a:pPr lvl="1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매치메이킹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서버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전용서버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라운드 플레이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리슨 서버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6D1EB54-8CF3-3E4F-9327-001923DD500E}"/>
              </a:ext>
            </a:extLst>
          </p:cNvPr>
          <p:cNvSpPr/>
          <p:nvPr/>
        </p:nvSpPr>
        <p:spPr>
          <a:xfrm>
            <a:off x="3365430" y="3602814"/>
            <a:ext cx="2235688" cy="1113659"/>
          </a:xfrm>
          <a:prstGeom prst="roundRect">
            <a:avLst/>
          </a:prstGeom>
          <a:solidFill>
            <a:srgbClr val="ABBF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 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15AADCB-EA6A-5952-EE2C-4F23AF27CF3F}"/>
              </a:ext>
            </a:extLst>
          </p:cNvPr>
          <p:cNvSpPr/>
          <p:nvPr/>
        </p:nvSpPr>
        <p:spPr>
          <a:xfrm>
            <a:off x="6551683" y="2540202"/>
            <a:ext cx="2235688" cy="1113659"/>
          </a:xfrm>
          <a:prstGeom prst="roundRect">
            <a:avLst/>
          </a:prstGeom>
          <a:solidFill>
            <a:srgbClr val="ABBF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D4240C-1FA0-FCE6-8847-E5896137F424}"/>
              </a:ext>
            </a:extLst>
          </p:cNvPr>
          <p:cNvSpPr/>
          <p:nvPr/>
        </p:nvSpPr>
        <p:spPr>
          <a:xfrm>
            <a:off x="6540221" y="3788679"/>
            <a:ext cx="2235688" cy="1113659"/>
          </a:xfrm>
          <a:prstGeom prst="roundRect">
            <a:avLst/>
          </a:prstGeom>
          <a:solidFill>
            <a:srgbClr val="ABBF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D8CF8A3-CE57-54F0-E855-9989EEDFB0E8}"/>
              </a:ext>
            </a:extLst>
          </p:cNvPr>
          <p:cNvSpPr/>
          <p:nvPr/>
        </p:nvSpPr>
        <p:spPr>
          <a:xfrm>
            <a:off x="6540221" y="5113924"/>
            <a:ext cx="2235688" cy="1113659"/>
          </a:xfrm>
          <a:prstGeom prst="roundRect">
            <a:avLst/>
          </a:prstGeom>
          <a:solidFill>
            <a:srgbClr val="ABBF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976896C-4ECA-990C-8FFC-A94640FB6577}"/>
              </a:ext>
            </a:extLst>
          </p:cNvPr>
          <p:cNvSpPr/>
          <p:nvPr/>
        </p:nvSpPr>
        <p:spPr>
          <a:xfrm>
            <a:off x="427771" y="3602813"/>
            <a:ext cx="2235688" cy="1113659"/>
          </a:xfrm>
          <a:prstGeom prst="roundRect">
            <a:avLst/>
          </a:prstGeom>
          <a:solidFill>
            <a:srgbClr val="ABBF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B7FAEA-0723-8CF0-9F05-E5F8E4825B55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663459" y="4159643"/>
            <a:ext cx="70197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646411A-97BE-A5FA-F31E-5D3D53EEBD80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5601118" y="3097032"/>
            <a:ext cx="950565" cy="10626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6FC479C-3EE2-6F16-FE69-2BE9EAFF0DF0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5601118" y="4159644"/>
            <a:ext cx="939103" cy="1858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E9CF7A3-FA53-651E-FEDA-D0AA3F5A5510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5601118" y="4159644"/>
            <a:ext cx="939103" cy="15111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27F0815-4A20-F8C0-EE9F-60BCEC2DE9BB}"/>
              </a:ext>
            </a:extLst>
          </p:cNvPr>
          <p:cNvSpPr/>
          <p:nvPr/>
        </p:nvSpPr>
        <p:spPr>
          <a:xfrm>
            <a:off x="9715012" y="3609496"/>
            <a:ext cx="2235688" cy="1113659"/>
          </a:xfrm>
          <a:prstGeom prst="roundRect">
            <a:avLst/>
          </a:prstGeom>
          <a:solidFill>
            <a:srgbClr val="ABBF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라운드 종료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53B1045-5CA1-65A8-6F52-7705F725CA9D}"/>
              </a:ext>
            </a:extLst>
          </p:cNvPr>
          <p:cNvCxnSpPr>
            <a:stCxn id="9" idx="3"/>
            <a:endCxn id="29" idx="1"/>
          </p:cNvCxnSpPr>
          <p:nvPr/>
        </p:nvCxnSpPr>
        <p:spPr>
          <a:xfrm>
            <a:off x="8787371" y="3097032"/>
            <a:ext cx="927641" cy="10692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A9ECECB-50B3-719C-98EA-0F6FB0AC0871}"/>
              </a:ext>
            </a:extLst>
          </p:cNvPr>
          <p:cNvCxnSpPr>
            <a:stCxn id="10" idx="3"/>
            <a:endCxn id="29" idx="1"/>
          </p:cNvCxnSpPr>
          <p:nvPr/>
        </p:nvCxnSpPr>
        <p:spPr>
          <a:xfrm flipV="1">
            <a:off x="8775909" y="4166326"/>
            <a:ext cx="939103" cy="179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B65570E-25BE-6777-A930-28C2D5FDFC74}"/>
              </a:ext>
            </a:extLst>
          </p:cNvPr>
          <p:cNvCxnSpPr>
            <a:stCxn id="11" idx="3"/>
            <a:endCxn id="29" idx="1"/>
          </p:cNvCxnSpPr>
          <p:nvPr/>
        </p:nvCxnSpPr>
        <p:spPr>
          <a:xfrm flipV="1">
            <a:off x="8775909" y="4166326"/>
            <a:ext cx="939103" cy="15044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41DE6FB-7247-BFC3-9089-0EA177B1E7B9}"/>
              </a:ext>
            </a:extLst>
          </p:cNvPr>
          <p:cNvCxnSpPr>
            <a:cxnSpLocks/>
            <a:stCxn id="29" idx="2"/>
            <a:endCxn id="3" idx="2"/>
          </p:cNvCxnSpPr>
          <p:nvPr/>
        </p:nvCxnSpPr>
        <p:spPr>
          <a:xfrm rot="5400000" flipH="1">
            <a:off x="7654724" y="1545023"/>
            <a:ext cx="6682" cy="6349582"/>
          </a:xfrm>
          <a:prstGeom prst="bentConnector3">
            <a:avLst>
              <a:gd name="adj1" fmla="val -256772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794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1F411-6034-07A0-D033-5326215BECD8}"/>
              </a:ext>
            </a:extLst>
          </p:cNvPr>
          <p:cNvSpPr txBox="1"/>
          <p:nvPr/>
        </p:nvSpPr>
        <p:spPr>
          <a:xfrm>
            <a:off x="241300" y="1131185"/>
            <a:ext cx="114136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권한 분리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중요한 연산은 모두 서버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호스트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위임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보안성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동기화에 오차가 존재하는 경우 기준이 되는 월드를 정하기 위해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변조나 위조 행위를 막기 위해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801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0C9D0A-949D-A3E2-61F3-A43B448E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27" y="1833209"/>
            <a:ext cx="4420217" cy="3553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F60850-7131-27CF-4447-CB5ECD420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381" y="1890367"/>
            <a:ext cx="4391638" cy="34961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11F13A-6D1C-A410-231C-6FE34829E6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420"/>
          <a:stretch/>
        </p:blipFill>
        <p:spPr>
          <a:xfrm>
            <a:off x="6933346" y="5697709"/>
            <a:ext cx="3972479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4394B7-0CBC-6D94-7D8C-C0BB18927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61" y="1827402"/>
            <a:ext cx="4467849" cy="3524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BAF7EF-E084-A0C2-4319-1F0EC21C0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216" y="1827402"/>
            <a:ext cx="4429743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8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1F411-6034-07A0-D033-5326215BECD8}"/>
              </a:ext>
            </a:extLst>
          </p:cNvPr>
          <p:cNvSpPr txBox="1"/>
          <p:nvPr/>
        </p:nvSpPr>
        <p:spPr>
          <a:xfrm>
            <a:off x="241300" y="1131185"/>
            <a:ext cx="562693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RPC(remote procedure call)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메서드나 처리를 네트워크를 넘어서 다른 클라이언트에서 실행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987974-F0AD-71A1-D20D-5AB15E3F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413" y="1745120"/>
            <a:ext cx="4601217" cy="4029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B141E1-EB9B-DA0B-9211-C4117967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51" y="2905052"/>
            <a:ext cx="3353268" cy="1047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699F20-AE80-13B9-7BD8-F63217135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91" y="4218710"/>
            <a:ext cx="5687219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94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포톤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947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포톤 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13F0B-3D29-8B20-DC4A-AF459E54397E}"/>
              </a:ext>
            </a:extLst>
          </p:cNvPr>
          <p:cNvSpPr txBox="1"/>
          <p:nvPr/>
        </p:nvSpPr>
        <p:spPr>
          <a:xfrm>
            <a:off x="482460" y="1173536"/>
            <a:ext cx="10977823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포톤</a:t>
            </a:r>
            <a:r>
              <a:rPr lang="en-US" altLang="ko-KR" sz="2400" b="1" dirty="0"/>
              <a:t>(photon) </a:t>
            </a:r>
          </a:p>
          <a:p>
            <a:pPr lvl="1"/>
            <a:r>
              <a:rPr lang="en-US" altLang="ko-KR" sz="2000" dirty="0"/>
              <a:t>https://www.photonengine.com/ko-KR/PUN</a:t>
            </a:r>
          </a:p>
          <a:p>
            <a:pPr lvl="1"/>
            <a:r>
              <a:rPr lang="en-US" altLang="ko-KR" sz="2000" dirty="0">
                <a:latin typeface="+mn-ea"/>
              </a:rPr>
              <a:t>https://assetstore.unity.com/packages/tools/network/pun-2-free-119922</a:t>
            </a:r>
            <a:endParaRPr lang="ko-KR" altLang="en-US" sz="2000" dirty="0">
              <a:latin typeface="+mn-ea"/>
            </a:endParaRPr>
          </a:p>
          <a:p>
            <a:pPr lvl="1"/>
            <a:endParaRPr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서버리스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게임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아키텍처</a:t>
            </a:r>
            <a:endParaRPr lang="en-US" altLang="ko-KR" sz="2400" b="1" dirty="0"/>
          </a:p>
          <a:p>
            <a:pPr lvl="1"/>
            <a:r>
              <a:rPr lang="ko-KR" altLang="en-US" dirty="0"/>
              <a:t>분산 서버 설계 패턴들을 미리 설계 구현해 놓고</a:t>
            </a:r>
            <a:r>
              <a:rPr lang="en-US" altLang="ko-KR" dirty="0"/>
              <a:t>, </a:t>
            </a:r>
            <a:r>
              <a:rPr lang="ko-KR" altLang="en-US" dirty="0"/>
              <a:t>서버 프로그래머들은 이 위에다가 자기가 필요한 비즈니스</a:t>
            </a:r>
            <a:r>
              <a:rPr lang="en-US" altLang="ko-KR" dirty="0"/>
              <a:t>(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  <a:r>
              <a:rPr lang="ko-KR" altLang="en-US" dirty="0"/>
              <a:t> 로직을 만들어 넣음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대용량 서버를 쉽게 만들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개발기간이 단축된다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안정성이 높다</a:t>
            </a:r>
            <a:endParaRPr lang="en-US" altLang="ko-KR" dirty="0"/>
          </a:p>
          <a:p>
            <a:pPr lvl="1"/>
            <a:r>
              <a:rPr lang="ko-KR" altLang="en-US" dirty="0"/>
              <a:t>비용 절감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/>
              <a:t>특정 서버리스 아키텍처 제공업체를 사용하면 다른 제공업체로 전환하기 힘들다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서버리스 아키텍처 인프라 자체에 문제가 생기면 컨트롤하기 힘들다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대용량 사용자 처리는 적합하나</a:t>
            </a:r>
            <a:r>
              <a:rPr lang="en-US" altLang="ko-KR" dirty="0"/>
              <a:t>. </a:t>
            </a:r>
            <a:r>
              <a:rPr lang="ko-KR" altLang="en-US" dirty="0"/>
              <a:t>실시간 처리는 속도가 미흡하다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856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포톤 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F364D7-DBA4-7DB8-0822-63A1CCEF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3" y="1299076"/>
            <a:ext cx="4134427" cy="562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0C556B-6399-5A5F-013E-8A71F51A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5" y="1650377"/>
            <a:ext cx="2686425" cy="181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5CFCBE-0E23-DF42-37ED-E786BD4C6863}"/>
              </a:ext>
            </a:extLst>
          </p:cNvPr>
          <p:cNvSpPr/>
          <p:nvPr/>
        </p:nvSpPr>
        <p:spPr>
          <a:xfrm>
            <a:off x="3550500" y="1580102"/>
            <a:ext cx="975210" cy="25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A2F4A6-5626-D2B8-B91C-712BC8183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70" y="1861129"/>
            <a:ext cx="4229690" cy="8287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7E21AE-B603-00A9-E318-9E733291A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70" y="2689920"/>
            <a:ext cx="5106113" cy="38010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46D24F-385F-4580-BADA-3B176F499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803" y="1976759"/>
            <a:ext cx="5229955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0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52282"/>
            <a:ext cx="11788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등교 전 코로나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증상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발열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인후통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기침 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행동요령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https://www.ck.ac.kr/archives/175303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학교 등교 안내 사항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https://cafe.naver.com/chungkanggame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귀가조치 및 등교 후 발열증상시 스쿨 행정실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(031-639-4502)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꼭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연락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5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포톤 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DE250-37F8-BFA3-6B00-9AE35809F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13" y="1136027"/>
            <a:ext cx="5944430" cy="54300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724EE2-176E-D53E-9E16-9C51116E5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544" y="1402764"/>
            <a:ext cx="450595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05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포톤 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ED27E0-7850-FB31-B83D-D5D7926C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234" y="1733877"/>
            <a:ext cx="9384657" cy="405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3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451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 구현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00546-8DB4-490E-7DD1-525A500C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8" y="1353564"/>
            <a:ext cx="6049219" cy="34675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82250-B18C-9D24-1350-3EFB50A62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587" y="1187764"/>
            <a:ext cx="5858693" cy="2734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2A82E9-F30E-15F7-BCE5-55131F079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418" y="4203260"/>
            <a:ext cx="3753374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17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 구현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39F69-6D6C-6139-9B23-414DB6B5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649" y="1081543"/>
            <a:ext cx="4096322" cy="2229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458933-40AB-55FF-7173-F6E0FF39B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77" y="1081543"/>
            <a:ext cx="4143953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90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 구현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85C462-0E9F-323B-7E80-8C1B16C5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5" y="1260518"/>
            <a:ext cx="6001588" cy="33723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DA0519-7521-FF0B-29E5-3EFEC86E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519" y="1165251"/>
            <a:ext cx="4706007" cy="6287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74E693-3269-FE38-8214-459DE920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360" y="1793989"/>
            <a:ext cx="6020640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94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 구현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CCB4F3-43D8-962E-F402-7583B51F4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59604"/>
            <a:ext cx="6001588" cy="2972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4441A4-F78D-B6BC-8573-C86AF6FB7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80" y="1259604"/>
            <a:ext cx="5906324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19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 구현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8B64CB-B241-5240-354D-BFCA1E7F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9" y="1397409"/>
            <a:ext cx="5982535" cy="2362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CE0AF3-078E-21C5-23E0-71E0353B8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08" y="1338620"/>
            <a:ext cx="6001588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01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움직임 개선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13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움직임 개선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5BA16-9AFA-4246-A102-C25BBC081F03}"/>
              </a:ext>
            </a:extLst>
          </p:cNvPr>
          <p:cNvSpPr txBox="1"/>
          <p:nvPr/>
        </p:nvSpPr>
        <p:spPr>
          <a:xfrm>
            <a:off x="241299" y="1131185"/>
            <a:ext cx="99678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방향키 방향으로 이동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항상 이동 방향 바라보기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PlayerMovement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컴포넌트에서 선택하여 플레이 가능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follow cam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방향 조절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31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13063"/>
            <a:ext cx="117885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관련 행동수칙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https://www.ck.ac.kr/archives/169396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3200" i="0" u="none" strike="noStrike" dirty="0">
                <a:effectLst/>
                <a:latin typeface="+mn-ea"/>
              </a:rPr>
              <a:t>2022</a:t>
            </a:r>
            <a:r>
              <a:rPr lang="ko-KR" altLang="en-US" sz="3200" i="0" u="none" strike="noStrike" dirty="0">
                <a:effectLst/>
                <a:latin typeface="+mn-ea"/>
              </a:rPr>
              <a:t>학년도 </a:t>
            </a:r>
            <a:r>
              <a:rPr lang="en-US" altLang="ko-KR" sz="3200" i="0" u="none" strike="noStrike" dirty="0">
                <a:effectLst/>
                <a:latin typeface="+mn-ea"/>
              </a:rPr>
              <a:t>1</a:t>
            </a:r>
            <a:r>
              <a:rPr lang="ko-KR" altLang="en-US" sz="3200" i="0" u="none" strike="noStrike" dirty="0">
                <a:effectLst/>
                <a:latin typeface="+mn-ea"/>
              </a:rPr>
              <a:t>학기 코로나</a:t>
            </a:r>
            <a:r>
              <a:rPr lang="en-US" altLang="ko-KR" sz="3200" i="0" u="none" strike="noStrike" dirty="0">
                <a:effectLst/>
                <a:latin typeface="+mn-ea"/>
              </a:rPr>
              <a:t>19 </a:t>
            </a:r>
            <a:r>
              <a:rPr lang="ko-KR" altLang="en-US" sz="3200" i="0" u="none" strike="noStrike" dirty="0">
                <a:effectLst/>
                <a:latin typeface="+mn-ea"/>
              </a:rPr>
              <a:t>감염예방 관리 계획 및 대학 자체 감염예방 관리 지침 </a:t>
            </a:r>
            <a:r>
              <a:rPr lang="en-US" altLang="ko-KR" sz="3200" i="0" u="none" strike="noStrike" dirty="0">
                <a:effectLst/>
                <a:latin typeface="+mn-ea"/>
              </a:rPr>
              <a:t>4</a:t>
            </a:r>
            <a:r>
              <a:rPr lang="ko-KR" altLang="en-US" sz="3200" i="0" u="none" strike="noStrike" dirty="0">
                <a:effectLst/>
                <a:latin typeface="+mn-ea"/>
              </a:rPr>
              <a:t>판 안내</a:t>
            </a:r>
            <a:endParaRPr lang="en-US" altLang="ko-KR" sz="3200" i="0" u="none" strike="noStrike" dirty="0"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800" b="1" dirty="0"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ea typeface="나눔고딕" panose="020D0604000000000000" pitchFamily="50" charset="-127"/>
                <a:hlinkClick r:id="rId4"/>
              </a:rPr>
              <a:t>https://www.ck.ac.kr/archives/181956</a:t>
            </a:r>
            <a:endParaRPr lang="en-US" altLang="ko-KR" sz="2400" dirty="0">
              <a:ea typeface="나눔고딕" panose="020D0604000000000000" pitchFamily="50" charset="-127"/>
            </a:endParaRPr>
          </a:p>
          <a:p>
            <a:pPr lvl="1"/>
            <a:endParaRPr lang="en-US" altLang="ko-KR" sz="2400" dirty="0"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n-ea"/>
              </a:rPr>
              <a:t>등교</a:t>
            </a:r>
            <a:r>
              <a:rPr lang="en-US" altLang="ko-KR" sz="3200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출근</a:t>
            </a:r>
            <a:r>
              <a:rPr lang="en-US" altLang="ko-KR" sz="3200" dirty="0">
                <a:latin typeface="+mn-ea"/>
              </a:rPr>
              <a:t>) </a:t>
            </a:r>
            <a:r>
              <a:rPr lang="ko-KR" altLang="en-US" sz="3200" dirty="0">
                <a:latin typeface="+mn-ea"/>
              </a:rPr>
              <a:t>중지 기준 및 행동요령 변경 안내</a:t>
            </a:r>
            <a:r>
              <a:rPr lang="en-US" altLang="ko-KR" sz="2400" dirty="0"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ea typeface="나눔고딕" panose="020D0604000000000000" pitchFamily="50" charset="-127"/>
                <a:hlinkClick r:id="rId5"/>
              </a:rPr>
              <a:t>https://www.ck.ac.kr/archives/182863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93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움직임 개선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5BA16-9AFA-4246-A102-C25BBC081F03}"/>
              </a:ext>
            </a:extLst>
          </p:cNvPr>
          <p:cNvSpPr txBox="1"/>
          <p:nvPr/>
        </p:nvSpPr>
        <p:spPr>
          <a:xfrm>
            <a:off x="241299" y="1131185"/>
            <a:ext cx="9967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PlayerMovement.cs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7576DF-8022-16B7-6D84-6715D0A9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61" y="1756155"/>
            <a:ext cx="4820323" cy="19147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F32E55-7C14-786A-387B-40A87D4D6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622" y="3670947"/>
            <a:ext cx="6639852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07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움직임 개선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5BA16-9AFA-4246-A102-C25BBC081F03}"/>
              </a:ext>
            </a:extLst>
          </p:cNvPr>
          <p:cNvSpPr txBox="1"/>
          <p:nvPr/>
        </p:nvSpPr>
        <p:spPr>
          <a:xfrm>
            <a:off x="241299" y="1131185"/>
            <a:ext cx="9967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PlayerMovement.cs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DA3851-83C1-C583-5591-EAC55262E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5" y="1531295"/>
            <a:ext cx="4525006" cy="3172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D99601-AC5E-7790-C824-F196F39CA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500" y="3529412"/>
            <a:ext cx="7516274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43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움직임 개선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5BA16-9AFA-4246-A102-C25BBC081F03}"/>
              </a:ext>
            </a:extLst>
          </p:cNvPr>
          <p:cNvSpPr txBox="1"/>
          <p:nvPr/>
        </p:nvSpPr>
        <p:spPr>
          <a:xfrm>
            <a:off x="241299" y="1131185"/>
            <a:ext cx="9967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조이스틱과 연동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21423C-DBEE-CED2-326B-C8D0FAA3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447" y="1757358"/>
            <a:ext cx="8154839" cy="46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73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움직임 개선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5BA16-9AFA-4246-A102-C25BBC081F03}"/>
              </a:ext>
            </a:extLst>
          </p:cNvPr>
          <p:cNvSpPr txBox="1"/>
          <p:nvPr/>
        </p:nvSpPr>
        <p:spPr>
          <a:xfrm>
            <a:off x="241299" y="1131185"/>
            <a:ext cx="9967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PlayerInput.cs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7C64E8-5D52-8D2F-F9AC-FC78FE93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66" y="1682027"/>
            <a:ext cx="604921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83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움직임 개선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5BA16-9AFA-4246-A102-C25BBC081F03}"/>
              </a:ext>
            </a:extLst>
          </p:cNvPr>
          <p:cNvSpPr txBox="1"/>
          <p:nvPr/>
        </p:nvSpPr>
        <p:spPr>
          <a:xfrm>
            <a:off x="241299" y="1131185"/>
            <a:ext cx="9967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PlayerInput.cs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E574E-088F-4231-9030-0E360240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87" y="1875609"/>
            <a:ext cx="3067478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25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움직임 개선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5BA16-9AFA-4246-A102-C25BBC081F03}"/>
              </a:ext>
            </a:extLst>
          </p:cNvPr>
          <p:cNvSpPr txBox="1"/>
          <p:nvPr/>
        </p:nvSpPr>
        <p:spPr>
          <a:xfrm>
            <a:off x="241299" y="1131185"/>
            <a:ext cx="9967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PlayerInput.cs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A864C4-162E-627B-5557-FE6E680D1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13"/>
          <a:stretch/>
        </p:blipFill>
        <p:spPr>
          <a:xfrm>
            <a:off x="393824" y="1637881"/>
            <a:ext cx="6090866" cy="36475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F21CB4-0063-B513-CD37-2A4C590F9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28" b="1246"/>
          <a:stretch/>
        </p:blipFill>
        <p:spPr>
          <a:xfrm>
            <a:off x="5918548" y="3326004"/>
            <a:ext cx="6090866" cy="306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68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움직임 개선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5BA16-9AFA-4246-A102-C25BBC081F03}"/>
              </a:ext>
            </a:extLst>
          </p:cNvPr>
          <p:cNvSpPr txBox="1"/>
          <p:nvPr/>
        </p:nvSpPr>
        <p:spPr>
          <a:xfrm>
            <a:off x="241299" y="1131185"/>
            <a:ext cx="9967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PlayerInput.cs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A864C4-162E-627B-5557-FE6E680D1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13"/>
          <a:stretch/>
        </p:blipFill>
        <p:spPr>
          <a:xfrm>
            <a:off x="393824" y="1637881"/>
            <a:ext cx="6090866" cy="36475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F21CB4-0063-B513-CD37-2A4C590F9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28" b="1246"/>
          <a:stretch/>
        </p:blipFill>
        <p:spPr>
          <a:xfrm>
            <a:off x="5918548" y="3326004"/>
            <a:ext cx="6090866" cy="306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14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움직임 개선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C0D92-EAC8-C5F3-3E4D-8FD3726F9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57" y="1164014"/>
            <a:ext cx="4515480" cy="5191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B9C421-27A3-F58B-9DE4-93E0125A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905" y="2083305"/>
            <a:ext cx="4734586" cy="16766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1F10DCA-6F3E-B43E-6872-3E80B39DC1ED}"/>
              </a:ext>
            </a:extLst>
          </p:cNvPr>
          <p:cNvSpPr/>
          <p:nvPr/>
        </p:nvSpPr>
        <p:spPr>
          <a:xfrm>
            <a:off x="1848897" y="2921622"/>
            <a:ext cx="1296237" cy="1933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B16DE4-4952-18A0-B29B-CAAD67813D6C}"/>
              </a:ext>
            </a:extLst>
          </p:cNvPr>
          <p:cNvCxnSpPr>
            <a:stCxn id="9" idx="3"/>
            <a:endCxn id="6" idx="1"/>
          </p:cNvCxnSpPr>
          <p:nvPr/>
        </p:nvCxnSpPr>
        <p:spPr>
          <a:xfrm flipV="1">
            <a:off x="3145134" y="2921622"/>
            <a:ext cx="3949771" cy="9668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733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644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 만들기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F45E7-1F09-21F9-9E16-1A65EEB4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16" y="1580892"/>
            <a:ext cx="4439270" cy="18481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8869F8-834F-7CE3-0B66-7DF2660A2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43" y="1521251"/>
            <a:ext cx="468695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5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70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 만들기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15EA73-D8E0-C8CE-B80C-DC725737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3" y="1404720"/>
            <a:ext cx="5020376" cy="38676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7F6C53-5277-2E03-83C3-4DBB8BD91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1404720"/>
            <a:ext cx="5477639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80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 만들기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C0B7B-024E-3824-A5DE-3D83D910A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69" y="1389451"/>
            <a:ext cx="6268325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44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 만들기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194AD4-B25B-6718-056A-3469A130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59" y="1314155"/>
            <a:ext cx="8154538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41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 만들기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8E40BF-0868-AECC-98D4-021E7B48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42642"/>
            <a:ext cx="6963747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7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 만들기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A9C051-AF42-0BC8-68AF-EBDB72F7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7" y="1049698"/>
            <a:ext cx="6897063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67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 만들기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20EC9-2040-4A4B-EA81-CEE8E6A31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65347"/>
            <a:ext cx="816406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3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 만들기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CF4C0-AB66-4A2B-582C-FC724F0A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7" y="1254778"/>
            <a:ext cx="3772426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9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091FC7-A4E2-4934-98BE-1DE63E8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16" y="1076972"/>
            <a:ext cx="6114367" cy="5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3B056C-44C1-4398-9843-3D476DE94E04}"/>
              </a:ext>
            </a:extLst>
          </p:cNvPr>
          <p:cNvSpPr txBox="1"/>
          <p:nvPr/>
        </p:nvSpPr>
        <p:spPr>
          <a:xfrm>
            <a:off x="3518896" y="2372090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포톤 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231696-325C-4264-BF4F-FC04CBAAC9B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92439" y="985654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CBB4CE-DBE6-4C9F-A1A7-2138DD99AF6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392439" y="2048924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B83ECC-B62C-4756-9878-1EB55CA838D0}"/>
              </a:ext>
            </a:extLst>
          </p:cNvPr>
          <p:cNvCxnSpPr>
            <a:cxnSpLocks/>
          </p:cNvCxnSpPr>
          <p:nvPr/>
        </p:nvCxnSpPr>
        <p:spPr>
          <a:xfrm>
            <a:off x="3392439" y="3112191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2CF2FF-84F1-494F-8675-F4D31B85E577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040239" y="1308819"/>
            <a:ext cx="0" cy="416939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72AE07-431C-4A1E-8352-8C31FFD83075}"/>
              </a:ext>
            </a:extLst>
          </p:cNvPr>
          <p:cNvSpPr/>
          <p:nvPr/>
        </p:nvSpPr>
        <p:spPr>
          <a:xfrm>
            <a:off x="2688039" y="662488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6CC75B-BCBF-407E-8B99-EA1696338540}"/>
              </a:ext>
            </a:extLst>
          </p:cNvPr>
          <p:cNvSpPr/>
          <p:nvPr/>
        </p:nvSpPr>
        <p:spPr>
          <a:xfrm>
            <a:off x="2688039" y="1725758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668C34-E3AD-4296-8049-FC52DDD8ACA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3040239" y="2372089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083D69-AF83-460D-B4FB-43A186D4551E}"/>
              </a:ext>
            </a:extLst>
          </p:cNvPr>
          <p:cNvSpPr/>
          <p:nvPr/>
        </p:nvSpPr>
        <p:spPr>
          <a:xfrm>
            <a:off x="2688039" y="2789024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63B2C-57E7-4366-8971-CCF4062A91A2}"/>
              </a:ext>
            </a:extLst>
          </p:cNvPr>
          <p:cNvSpPr/>
          <p:nvPr/>
        </p:nvSpPr>
        <p:spPr>
          <a:xfrm>
            <a:off x="2688039" y="3852291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9FDE2A6-74E0-4016-8213-000A0FCFE687}"/>
              </a:ext>
            </a:extLst>
          </p:cNvPr>
          <p:cNvCxnSpPr>
            <a:cxnSpLocks/>
          </p:cNvCxnSpPr>
          <p:nvPr/>
        </p:nvCxnSpPr>
        <p:spPr>
          <a:xfrm>
            <a:off x="3040239" y="3435355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E4E104-D64C-47EF-B174-0C01E621F6B8}"/>
              </a:ext>
            </a:extLst>
          </p:cNvPr>
          <p:cNvCxnSpPr>
            <a:cxnSpLocks/>
          </p:cNvCxnSpPr>
          <p:nvPr/>
        </p:nvCxnSpPr>
        <p:spPr>
          <a:xfrm>
            <a:off x="3295457" y="4175456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9DC084-B371-4C6A-8F6E-DBA492D1EF27}"/>
              </a:ext>
            </a:extLst>
          </p:cNvPr>
          <p:cNvSpPr txBox="1"/>
          <p:nvPr/>
        </p:nvSpPr>
        <p:spPr>
          <a:xfrm>
            <a:off x="3518895" y="339322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게임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5CF7C-F369-C26F-039D-120195A6CFBA}"/>
              </a:ext>
            </a:extLst>
          </p:cNvPr>
          <p:cNvSpPr txBox="1"/>
          <p:nvPr/>
        </p:nvSpPr>
        <p:spPr>
          <a:xfrm>
            <a:off x="3518895" y="3468835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6C9EE5-F4DA-9327-3FA6-6E29DB208696}"/>
              </a:ext>
            </a:extLst>
          </p:cNvPr>
          <p:cNvSpPr txBox="1"/>
          <p:nvPr/>
        </p:nvSpPr>
        <p:spPr>
          <a:xfrm>
            <a:off x="3518895" y="1308818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네트워크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28ACC-EC77-9FA6-C3D1-42A5025F42E5}"/>
              </a:ext>
            </a:extLst>
          </p:cNvPr>
          <p:cNvSpPr/>
          <p:nvPr/>
        </p:nvSpPr>
        <p:spPr>
          <a:xfrm>
            <a:off x="2688039" y="4788309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8084DD9-83B9-C8F3-FFB6-CE87564E2483}"/>
              </a:ext>
            </a:extLst>
          </p:cNvPr>
          <p:cNvCxnSpPr>
            <a:cxnSpLocks/>
          </p:cNvCxnSpPr>
          <p:nvPr/>
        </p:nvCxnSpPr>
        <p:spPr>
          <a:xfrm>
            <a:off x="3040239" y="4371373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60EE4D-9363-2E27-28C8-EDF977B51916}"/>
              </a:ext>
            </a:extLst>
          </p:cNvPr>
          <p:cNvCxnSpPr>
            <a:cxnSpLocks/>
          </p:cNvCxnSpPr>
          <p:nvPr/>
        </p:nvCxnSpPr>
        <p:spPr>
          <a:xfrm>
            <a:off x="3295457" y="5111474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DA4066-C877-E472-2AAD-423652E9E618}"/>
              </a:ext>
            </a:extLst>
          </p:cNvPr>
          <p:cNvSpPr txBox="1"/>
          <p:nvPr/>
        </p:nvSpPr>
        <p:spPr>
          <a:xfrm>
            <a:off x="3518895" y="4404853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움직임 개선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2C2B65-4FC4-58E1-FF43-D7B00D913913}"/>
              </a:ext>
            </a:extLst>
          </p:cNvPr>
          <p:cNvSpPr/>
          <p:nvPr/>
        </p:nvSpPr>
        <p:spPr>
          <a:xfrm>
            <a:off x="2688039" y="5761360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B010F0-67C9-290A-893D-0101AA3B13F7}"/>
              </a:ext>
            </a:extLst>
          </p:cNvPr>
          <p:cNvCxnSpPr>
            <a:cxnSpLocks/>
          </p:cNvCxnSpPr>
          <p:nvPr/>
        </p:nvCxnSpPr>
        <p:spPr>
          <a:xfrm>
            <a:off x="3040239" y="5344424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9925EF2-39D9-6F2F-0714-9486DE737D55}"/>
              </a:ext>
            </a:extLst>
          </p:cNvPr>
          <p:cNvCxnSpPr>
            <a:cxnSpLocks/>
          </p:cNvCxnSpPr>
          <p:nvPr/>
        </p:nvCxnSpPr>
        <p:spPr>
          <a:xfrm>
            <a:off x="3295457" y="6084525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8A31F6C-A60C-F324-6576-A01A6CFAD08C}"/>
              </a:ext>
            </a:extLst>
          </p:cNvPr>
          <p:cNvSpPr txBox="1"/>
          <p:nvPr/>
        </p:nvSpPr>
        <p:spPr>
          <a:xfrm>
            <a:off x="3518895" y="5377904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조이스틱 만들기</a:t>
            </a:r>
          </a:p>
        </p:txBody>
      </p: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게임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65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게임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구성은 싱글 플레이어 버전과 동일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인의 멀티 플레이어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사망한 플레이어는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 뒤에 다시 부활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메치메이킹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시스템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로비에서 인터넷을 통해 자동으로 빈 룸을 찾아 다른 플레이어의 게임에 참가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938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4F141B"/>
      </a:dk1>
      <a:lt1>
        <a:sysClr val="window" lastClr="FFFFFF"/>
      </a:lt1>
      <a:dk2>
        <a:srgbClr val="9F2936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게임엔진프로그래밍응용.potx" id="{6E233784-B018-46F0-90B0-5EC15C3A8D48}" vid="{DBE94DCB-995E-4630-BC82-85078FFBDC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8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6DFF01-0230-4423-8D42-30A6F9295892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13517</TotalTime>
  <Words>744</Words>
  <Application>Microsoft Office PowerPoint</Application>
  <PresentationFormat>와이드스크린</PresentationFormat>
  <Paragraphs>343</Paragraphs>
  <Slides>56</Slides>
  <Notes>54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나눔고딕</vt:lpstr>
      <vt:lpstr>나눔스퀘어</vt:lpstr>
      <vt:lpstr>Arial</vt:lpstr>
      <vt:lpstr>Wingdings</vt:lpstr>
      <vt:lpstr>Office 테마</vt:lpstr>
      <vt:lpstr>게임엔진프로그래밍응용</vt:lpstr>
      <vt:lpstr>코로나 유의사항</vt:lpstr>
      <vt:lpstr>코로나 유의 사항</vt:lpstr>
      <vt:lpstr>코로나 유의 사항</vt:lpstr>
      <vt:lpstr>온라인 수업 저작권 유의 사항</vt:lpstr>
      <vt:lpstr>온라인 수업 저작권 유의 사항</vt:lpstr>
      <vt:lpstr>PowerPoint 프레젠테이션</vt:lpstr>
      <vt:lpstr>네트워크 게임 기능</vt:lpstr>
      <vt:lpstr>네트워크 게임 기능</vt:lpstr>
      <vt:lpstr>네트워크 게임 기능</vt:lpstr>
      <vt:lpstr>네트워크 게임 기능</vt:lpstr>
      <vt:lpstr>게임 네트워크 </vt:lpstr>
      <vt:lpstr>게임 네트워크 </vt:lpstr>
      <vt:lpstr>게임 네트워크 </vt:lpstr>
      <vt:lpstr>게임 네트워크 </vt:lpstr>
      <vt:lpstr>게임 네트워크 </vt:lpstr>
      <vt:lpstr>게임 네트워크 </vt:lpstr>
      <vt:lpstr>게임 네트워크 </vt:lpstr>
      <vt:lpstr>게임 네트워크 </vt:lpstr>
      <vt:lpstr>게임 네트워크 </vt:lpstr>
      <vt:lpstr>게임 네트워크 </vt:lpstr>
      <vt:lpstr>게임 네트워크 </vt:lpstr>
      <vt:lpstr>게임 네트워크 </vt:lpstr>
      <vt:lpstr>게임 네트워크 </vt:lpstr>
      <vt:lpstr>게임 네트워크 </vt:lpstr>
      <vt:lpstr>게임 네트워크 </vt:lpstr>
      <vt:lpstr>포톤 소개</vt:lpstr>
      <vt:lpstr>포톤 소개</vt:lpstr>
      <vt:lpstr>포톤 소개</vt:lpstr>
      <vt:lpstr>포톤 소개</vt:lpstr>
      <vt:lpstr>포톤 소개</vt:lpstr>
      <vt:lpstr>로비 구현</vt:lpstr>
      <vt:lpstr>로비 구현</vt:lpstr>
      <vt:lpstr>로비 구현</vt:lpstr>
      <vt:lpstr>로비 구현</vt:lpstr>
      <vt:lpstr>로비 구현</vt:lpstr>
      <vt:lpstr>로비 구현</vt:lpstr>
      <vt:lpstr>캐릭터 움직임 개선</vt:lpstr>
      <vt:lpstr>캐릭터 움직임 개선</vt:lpstr>
      <vt:lpstr>캐릭터 움직임 개선</vt:lpstr>
      <vt:lpstr>캐릭터 움직임 개선</vt:lpstr>
      <vt:lpstr>캐릭터 움직임 개선</vt:lpstr>
      <vt:lpstr>캐릭터 움직임 개선</vt:lpstr>
      <vt:lpstr>캐릭터 움직임 개선</vt:lpstr>
      <vt:lpstr>캐릭터 움직임 개선</vt:lpstr>
      <vt:lpstr>캐릭터 움직임 개선</vt:lpstr>
      <vt:lpstr>캐릭터 움직임 개선</vt:lpstr>
      <vt:lpstr>가상 조이스틱 만들기</vt:lpstr>
      <vt:lpstr>가상 조이스틱 만들기</vt:lpstr>
      <vt:lpstr>가상 조이스틱 만들기</vt:lpstr>
      <vt:lpstr>가상 조이스틱 만들기</vt:lpstr>
      <vt:lpstr>가상 조이스틱 만들기</vt:lpstr>
      <vt:lpstr>가상 조이스틱 만들기</vt:lpstr>
      <vt:lpstr>가상 조이스틱 만들기</vt:lpstr>
      <vt:lpstr>가상 조이스틱 만들기</vt:lpstr>
      <vt:lpstr>가상 조이스틱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Now2-206-00</cp:lastModifiedBy>
  <cp:revision>1151</cp:revision>
  <dcterms:created xsi:type="dcterms:W3CDTF">2019-01-31T17:37:45Z</dcterms:created>
  <dcterms:modified xsi:type="dcterms:W3CDTF">2022-05-25T03:04:17Z</dcterms:modified>
</cp:coreProperties>
</file>